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5" r:id="rId3"/>
    <p:sldId id="258" r:id="rId4"/>
    <p:sldId id="263" r:id="rId5"/>
    <p:sldId id="257" r:id="rId6"/>
    <p:sldId id="266" r:id="rId7"/>
    <p:sldId id="268" r:id="rId8"/>
    <p:sldId id="269" r:id="rId9"/>
    <p:sldId id="267" r:id="rId10"/>
    <p:sldId id="259" r:id="rId11"/>
    <p:sldId id="264" r:id="rId12"/>
    <p:sldId id="260" r:id="rId13"/>
    <p:sldId id="261" r:id="rId14"/>
    <p:sldId id="262" r:id="rId15"/>
    <p:sldId id="271" r:id="rId16"/>
    <p:sldId id="270" r:id="rId17"/>
    <p:sldId id="272" r:id="rId18"/>
    <p:sldId id="279" r:id="rId19"/>
    <p:sldId id="280" r:id="rId20"/>
    <p:sldId id="273" r:id="rId21"/>
    <p:sldId id="274" r:id="rId22"/>
    <p:sldId id="278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432" y="-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B7A49-3A0C-E048-B67E-E675F66E99B9}" type="datetimeFigureOut">
              <a:rPr lang="en-US" smtClean="0"/>
              <a:t>7/3/13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850AF-B02D-994A-B951-CD161BF4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76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E5130-5978-8943-A7D1-162983D5CBD4}" type="datetimeFigureOut">
              <a:rPr lang="en-US" smtClean="0"/>
              <a:t>7/3/13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99AF5-1943-9A4B-B762-5F5577E5E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Inner circle:  UK, USA, Australia, Canada.  2003 </a:t>
            </a:r>
            <a:r>
              <a:rPr lang="en-US" dirty="0" err="1" smtClean="0"/>
              <a:t>est</a:t>
            </a:r>
            <a:r>
              <a:rPr lang="en-US" dirty="0" smtClean="0"/>
              <a:t> is 400 million.  English</a:t>
            </a:r>
            <a:r>
              <a:rPr lang="en-US" baseline="0" dirty="0" smtClean="0"/>
              <a:t> is the speakers first language.</a:t>
            </a:r>
          </a:p>
          <a:p>
            <a:r>
              <a:rPr lang="en-US" baseline="0" dirty="0" smtClean="0"/>
              <a:t>Outer Circle:  ESL.  E is spoken as a second language.  Generally spread as a result of migration of NS from British Isles.  Former colonies.  E now has special status for administration, education, media.  E no longer regarded as a foreign language, and local </a:t>
            </a:r>
            <a:r>
              <a:rPr lang="en-US" baseline="0" dirty="0" err="1" smtClean="0"/>
              <a:t>varities</a:t>
            </a:r>
            <a:r>
              <a:rPr lang="en-US" baseline="0" dirty="0" smtClean="0"/>
              <a:t> may arise:  Indian E, Nigerian E, Singapore E. 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430 mill</a:t>
            </a:r>
          </a:p>
          <a:p>
            <a:r>
              <a:rPr lang="en-US" baseline="0" dirty="0" smtClean="0"/>
              <a:t>Expanding circle: Successful E </a:t>
            </a:r>
            <a:r>
              <a:rPr lang="en-US" baseline="0" dirty="0" err="1" smtClean="0"/>
              <a:t>sp</a:t>
            </a:r>
            <a:r>
              <a:rPr lang="en-US" baseline="0" dirty="0" smtClean="0"/>
              <a:t> for whom E is not a 1</a:t>
            </a:r>
            <a:r>
              <a:rPr lang="en-US" baseline="30000" dirty="0" smtClean="0"/>
              <a:t>st</a:t>
            </a:r>
            <a:r>
              <a:rPr lang="en-US" baseline="0" dirty="0" smtClean="0"/>
              <a:t> L, second L, or official L.  Not native-like.  Medium level of conversational competence.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9AF5-1943-9A4B-B762-5F5577E5E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9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Communicative Language</a:t>
            </a:r>
            <a:r>
              <a:rPr lang="en-US" sz="2400" baseline="0" dirty="0" smtClean="0"/>
              <a:t> Teaching placed a heavy emphasis on </a:t>
            </a:r>
            <a:r>
              <a:rPr lang="en-US" sz="2400" baseline="0" dirty="0" err="1" smtClean="0"/>
              <a:t>suprasegmentals</a:t>
            </a:r>
            <a:r>
              <a:rPr lang="en-US" sz="2400" baseline="0" dirty="0" smtClean="0"/>
              <a:t> at the cost of work on the individual sounds, but JJ research found otherwise.  In her study, all breakdowns from pronunciation were caused by the transfer of L1 sounds.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9AF5-1943-9A4B-B762-5F5577E5E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5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9AF5-1943-9A4B-B762-5F5577E5E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WHY?  JJ suggests that NS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higly</a:t>
            </a:r>
            <a:r>
              <a:rPr lang="en-US" baseline="0" dirty="0" smtClean="0"/>
              <a:t> proficient NNS use top-down processing to access meaning and reinterpret what they think they have heard when perceived meaning does not make sense.  NS of lower levels of </a:t>
            </a:r>
            <a:r>
              <a:rPr lang="en-US" baseline="0" dirty="0" err="1" smtClean="0"/>
              <a:t>profic</a:t>
            </a:r>
            <a:r>
              <a:rPr lang="en-US" baseline="0" dirty="0" smtClean="0"/>
              <a:t> employ bottom-up processing.  They are heavily dependent on the acoustic signal—the </a:t>
            </a:r>
            <a:r>
              <a:rPr lang="en-US" baseline="0" dirty="0" err="1" smtClean="0"/>
              <a:t>actula</a:t>
            </a:r>
            <a:r>
              <a:rPr lang="en-US" baseline="0" dirty="0" smtClean="0"/>
              <a:t> sounds they hear.  They are so dependent that they are completely thrown by deviations in the individual sounds, even when there are clear linguistic or extra-</a:t>
            </a:r>
            <a:r>
              <a:rPr lang="en-US" baseline="0" dirty="0" err="1" smtClean="0"/>
              <a:t>lingustic</a:t>
            </a:r>
            <a:r>
              <a:rPr lang="en-US" baseline="0" dirty="0" smtClean="0"/>
              <a:t> clues that contradict the sense of what they think they heard.      WALKER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9AF5-1943-9A4B-B762-5F5577E5E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23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note examples </a:t>
            </a:r>
            <a:r>
              <a:rPr lang="en-US" dirty="0" smtClean="0"/>
              <a:t>here</a:t>
            </a:r>
          </a:p>
          <a:p>
            <a:r>
              <a:rPr lang="en-US" sz="1200" dirty="0" smtClean="0"/>
              <a:t>(no </a:t>
            </a:r>
            <a:r>
              <a:rPr lang="en-US" sz="1200" dirty="0" err="1" smtClean="0"/>
              <a:t>th</a:t>
            </a:r>
            <a:r>
              <a:rPr lang="en-US" sz="1200" dirty="0" smtClean="0"/>
              <a:t> or dark l; </a:t>
            </a:r>
            <a:r>
              <a:rPr lang="en-US" sz="1200" dirty="0" err="1" smtClean="0"/>
              <a:t>rhotic</a:t>
            </a:r>
            <a:r>
              <a:rPr lang="en-US" sz="1200" dirty="0" smtClean="0"/>
              <a:t> 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9AF5-1943-9A4B-B762-5F5577E5E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7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spend long periods of time in</a:t>
            </a:r>
            <a:r>
              <a:rPr lang="en-US" baseline="0" dirty="0" smtClean="0"/>
              <a:t> the TH when teaching a German speaker who will be working with Russians?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9AF5-1943-9A4B-B762-5F5577E5E0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7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29C23F-75B6-B541-BFA8-CF1F9CD0620E}" type="datetimeFigureOut">
              <a:rPr lang="en-US" smtClean="0"/>
              <a:t>7/3/13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E723D8C-C390-1544-97E8-20C34FD992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3" y="1835542"/>
            <a:ext cx="6498158" cy="1724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Lingua Franca </a:t>
            </a:r>
            <a:r>
              <a:rPr lang="en-US" dirty="0" smtClean="0"/>
              <a:t>Core and American </a:t>
            </a:r>
            <a:r>
              <a:rPr lang="en-US" dirty="0" smtClean="0"/>
              <a:t>IEP </a:t>
            </a:r>
            <a:r>
              <a:rPr lang="en-US" dirty="0" smtClean="0"/>
              <a:t>Instructors</a:t>
            </a:r>
            <a:br>
              <a:rPr lang="en-US" dirty="0" smtClean="0"/>
            </a:br>
            <a:r>
              <a:rPr lang="en-US" sz="2200" dirty="0" smtClean="0">
                <a:latin typeface="Bodoni Ornaments ITC TT" charset="2"/>
                <a:cs typeface="Bodoni Ornaments ITC TT" charset="2"/>
              </a:rPr>
              <a:t>YZ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3" y="3560409"/>
            <a:ext cx="6498159" cy="91664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Ann </a:t>
            </a:r>
            <a:r>
              <a:rPr lang="en-US" sz="2400" dirty="0" err="1" smtClean="0"/>
              <a:t>Janosik</a:t>
            </a:r>
            <a:endParaRPr lang="en-US" sz="2400" dirty="0" smtClean="0"/>
          </a:p>
          <a:p>
            <a:r>
              <a:rPr lang="en-US" sz="2400" dirty="0" smtClean="0"/>
              <a:t>English Programs for Internationals</a:t>
            </a:r>
          </a:p>
          <a:p>
            <a:r>
              <a:rPr lang="en-US" sz="2400" dirty="0" smtClean="0"/>
              <a:t>July 3,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88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LFC Intelligibility:  Four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963" y="2299930"/>
            <a:ext cx="8042276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Individual consonant </a:t>
            </a:r>
            <a:r>
              <a:rPr lang="en-US" sz="2800" dirty="0" smtClean="0"/>
              <a:t>sounds</a:t>
            </a:r>
            <a:endParaRPr lang="en-US" sz="2800" dirty="0" smtClean="0"/>
          </a:p>
          <a:p>
            <a:r>
              <a:rPr lang="en-US" sz="2800" dirty="0" smtClean="0"/>
              <a:t>Consonant clusters (deletion </a:t>
            </a:r>
            <a:r>
              <a:rPr lang="en-US" sz="2800" dirty="0" err="1" smtClean="0"/>
              <a:t>vs</a:t>
            </a:r>
            <a:r>
              <a:rPr lang="en-US" sz="2800" dirty="0" smtClean="0"/>
              <a:t> insertion)</a:t>
            </a:r>
          </a:p>
          <a:p>
            <a:r>
              <a:rPr lang="en-US" sz="2800" dirty="0" smtClean="0"/>
              <a:t>Vowels (quality </a:t>
            </a:r>
            <a:r>
              <a:rPr lang="en-US" sz="2800" dirty="0" err="1" smtClean="0"/>
              <a:t>vs</a:t>
            </a:r>
            <a:r>
              <a:rPr lang="en-US" sz="2800" dirty="0" smtClean="0"/>
              <a:t> quantity)</a:t>
            </a:r>
          </a:p>
          <a:p>
            <a:r>
              <a:rPr lang="en-US" sz="2800" dirty="0" smtClean="0"/>
              <a:t>Nuclear stress placement</a:t>
            </a:r>
          </a:p>
        </p:txBody>
      </p:sp>
    </p:spTree>
    <p:extLst>
      <p:ext uri="{BB962C8B-B14F-4D97-AF65-F5344CB8AC3E}">
        <p14:creationId xmlns:p14="http://schemas.microsoft.com/office/powerpoint/2010/main" val="50280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Stress Placement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2188112"/>
            <a:ext cx="8042276" cy="4343400"/>
          </a:xfrm>
        </p:spPr>
        <p:txBody>
          <a:bodyPr/>
          <a:lstStyle/>
          <a:p>
            <a:r>
              <a:rPr lang="en-US" dirty="0" smtClean="0"/>
              <a:t>Gilbert:  Prominence and thought groups</a:t>
            </a:r>
          </a:p>
          <a:p>
            <a:r>
              <a:rPr lang="en-US" dirty="0" err="1" smtClean="0"/>
              <a:t>Celce</a:t>
            </a:r>
            <a:r>
              <a:rPr lang="en-US" dirty="0" smtClean="0"/>
              <a:t>-Murcia:  Intonation </a:t>
            </a:r>
            <a:r>
              <a:rPr lang="en-US" dirty="0" smtClean="0"/>
              <a:t>Units</a:t>
            </a:r>
          </a:p>
          <a:p>
            <a:r>
              <a:rPr lang="en-US" dirty="0" smtClean="0"/>
              <a:t>Ex:  </a:t>
            </a:r>
            <a:r>
              <a:rPr lang="en-US" dirty="0" err="1" smtClean="0"/>
              <a:t>pairwork</a:t>
            </a:r>
            <a:r>
              <a:rPr lang="en-US" dirty="0" smtClean="0"/>
              <a:t> exercises in perceiving and placing nuclear stress</a:t>
            </a:r>
          </a:p>
          <a:p>
            <a:r>
              <a:rPr lang="en-US" dirty="0" smtClean="0"/>
              <a:t>Ex:  Practice in placing contrastive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Non-core features: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120" y="1965785"/>
            <a:ext cx="664716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Features that do not impact ELF intelligibility</a:t>
            </a:r>
          </a:p>
          <a:p>
            <a:r>
              <a:rPr lang="en-US" sz="2800" dirty="0" smtClean="0"/>
              <a:t>Features that have a negative impact on ELF intelligibility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816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impact: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24" y="2066687"/>
            <a:ext cx="8042276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Pitch movement (tone, melody, intonation)</a:t>
            </a:r>
          </a:p>
          <a:p>
            <a:r>
              <a:rPr lang="en-US" sz="3200" dirty="0" smtClean="0"/>
              <a:t>Word stress (grey area)</a:t>
            </a:r>
          </a:p>
          <a:p>
            <a:r>
              <a:rPr lang="en-US" sz="3200" dirty="0" smtClean="0"/>
              <a:t>Stress-timing (sentence stress)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983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170" y="1995312"/>
            <a:ext cx="6785363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Vowel reduction, schwas, weak forms</a:t>
            </a:r>
          </a:p>
          <a:p>
            <a:r>
              <a:rPr lang="en-US" sz="3200" dirty="0" smtClean="0"/>
              <a:t>Features of connected speech (reductions and linking)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448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Robin Walker:  </a:t>
            </a:r>
            <a:r>
              <a:rPr lang="en-US" sz="2800" i="1" dirty="0" smtClean="0"/>
              <a:t>Teaching the </a:t>
            </a:r>
            <a:r>
              <a:rPr lang="en-US" sz="2800" i="1" dirty="0" err="1" smtClean="0"/>
              <a:t>Pronuncation</a:t>
            </a:r>
            <a:r>
              <a:rPr lang="en-US" sz="2800" i="1" dirty="0" smtClean="0"/>
              <a:t> of English as a Lingua Franca</a:t>
            </a:r>
            <a:endParaRPr lang="en-US" sz="28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Screen Shot Walker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40" r="-1714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Screen Shot Book cover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78" r="-210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337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Walker’s list of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progress and achievability when </a:t>
            </a:r>
            <a:r>
              <a:rPr lang="en-US" dirty="0" err="1" smtClean="0"/>
              <a:t>unteachable</a:t>
            </a:r>
            <a:r>
              <a:rPr lang="en-US" dirty="0" smtClean="0"/>
              <a:t> items such as intonation are dropped</a:t>
            </a:r>
          </a:p>
          <a:p>
            <a:r>
              <a:rPr lang="en-US" dirty="0" smtClean="0"/>
              <a:t>No longer sees L1 accent as a fault</a:t>
            </a:r>
          </a:p>
          <a:p>
            <a:r>
              <a:rPr lang="en-US" dirty="0" smtClean="0"/>
              <a:t>Mother tongue as a benefit</a:t>
            </a:r>
          </a:p>
          <a:p>
            <a:r>
              <a:rPr lang="en-US" dirty="0" smtClean="0"/>
              <a:t>No conflict between accent and identity</a:t>
            </a:r>
          </a:p>
          <a:p>
            <a:r>
              <a:rPr lang="en-US" dirty="0" smtClean="0"/>
              <a:t>Applies useful transfers</a:t>
            </a:r>
          </a:p>
          <a:p>
            <a:r>
              <a:rPr lang="en-US" dirty="0" smtClean="0"/>
              <a:t>Allows more use of NNS teachers</a:t>
            </a:r>
          </a:p>
        </p:txBody>
      </p:sp>
    </p:spTree>
    <p:extLst>
      <p:ext uri="{BB962C8B-B14F-4D97-AF65-F5344CB8AC3E}">
        <p14:creationId xmlns:p14="http://schemas.microsoft.com/office/powerpoint/2010/main" val="214149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for IEP 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624" y="2196267"/>
            <a:ext cx="7407382" cy="4343400"/>
          </a:xfrm>
        </p:spPr>
        <p:txBody>
          <a:bodyPr/>
          <a:lstStyle/>
          <a:p>
            <a:r>
              <a:rPr lang="en-US" sz="2800" dirty="0" smtClean="0"/>
              <a:t>Training NNS teachers:  a possible issue</a:t>
            </a:r>
          </a:p>
          <a:p>
            <a:r>
              <a:rPr lang="en-US" sz="2800" dirty="0" smtClean="0"/>
              <a:t>Better understanding of student needs and goals</a:t>
            </a:r>
          </a:p>
          <a:p>
            <a:r>
              <a:rPr lang="en-US" sz="2800" dirty="0" smtClean="0"/>
              <a:t>Professional knowledge</a:t>
            </a:r>
          </a:p>
          <a:p>
            <a:r>
              <a:rPr lang="en-US" sz="2800" dirty="0" smtClean="0"/>
              <a:t>Instructional priorities</a:t>
            </a:r>
          </a:p>
          <a:p>
            <a:r>
              <a:rPr lang="en-US" sz="2800" dirty="0" smtClean="0"/>
              <a:t>Food for thought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3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10743"/>
            <a:ext cx="8042276" cy="1336956"/>
          </a:xfrm>
        </p:spPr>
        <p:txBody>
          <a:bodyPr/>
          <a:lstStyle/>
          <a:p>
            <a:r>
              <a:rPr lang="en-US" sz="4000" dirty="0" smtClean="0"/>
              <a:t>Suggested Syllabus</a:t>
            </a:r>
            <a:endParaRPr lang="en-US" sz="4000" dirty="0"/>
          </a:p>
        </p:txBody>
      </p:sp>
      <p:pic>
        <p:nvPicPr>
          <p:cNvPr id="4" name="Content Placeholder 3" descr="Screen Shot Syllabus 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25" r="-17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7319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40617"/>
            <a:ext cx="8042276" cy="1336956"/>
          </a:xfrm>
        </p:spPr>
        <p:txBody>
          <a:bodyPr/>
          <a:lstStyle/>
          <a:p>
            <a:r>
              <a:rPr lang="en-US" sz="4000" dirty="0" smtClean="0"/>
              <a:t>Syllabus--Accommodation</a:t>
            </a:r>
            <a:endParaRPr lang="en-US" sz="4000" dirty="0"/>
          </a:p>
        </p:txBody>
      </p:sp>
      <p:pic>
        <p:nvPicPr>
          <p:cNvPr id="4" name="Content Placeholder 3" descr="Screen Shot Syllabus 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47" b="-215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5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77" y="855225"/>
            <a:ext cx="8229600" cy="484627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</a:t>
            </a:r>
            <a:r>
              <a:rPr lang="en-US" sz="3600" dirty="0" smtClean="0"/>
              <a:t>is English as a Lingua Franca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600" dirty="0">
                <a:latin typeface="Bodoni Ornaments ITC TT" charset="2"/>
                <a:cs typeface="Bodoni Ornaments ITC TT" charset="2"/>
              </a:rPr>
              <a:t>YZ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How does this development impact us?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600" dirty="0" smtClean="0">
                <a:latin typeface="Bodoni Ornaments ITC TT" charset="2"/>
                <a:cs typeface="Bodoni Ornaments ITC TT" charset="2"/>
              </a:rPr>
              <a:t>YZ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What </a:t>
            </a:r>
            <a:r>
              <a:rPr lang="en-US" sz="3600" dirty="0" smtClean="0"/>
              <a:t>aspects are useful to us as IEP teachers in the USA?</a:t>
            </a:r>
            <a:br>
              <a:rPr lang="en-US" sz="36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71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ideas: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294" y="1898234"/>
            <a:ext cx="6966785" cy="4343400"/>
          </a:xfrm>
        </p:spPr>
        <p:txBody>
          <a:bodyPr/>
          <a:lstStyle/>
          <a:p>
            <a:r>
              <a:rPr lang="en-US" dirty="0" smtClean="0"/>
              <a:t>Pronunciation priorities</a:t>
            </a:r>
          </a:p>
          <a:p>
            <a:r>
              <a:rPr lang="en-US" dirty="0" smtClean="0"/>
              <a:t>Suggested pronunciation syllabus</a:t>
            </a:r>
          </a:p>
          <a:p>
            <a:r>
              <a:rPr lang="en-US" dirty="0" smtClean="0"/>
              <a:t>Suggestions for the monolingual classroom</a:t>
            </a:r>
          </a:p>
          <a:p>
            <a:r>
              <a:rPr lang="en-US" dirty="0" smtClean="0"/>
              <a:t>Importance of bottom-up processing</a:t>
            </a:r>
          </a:p>
          <a:p>
            <a:r>
              <a:rPr lang="en-US" dirty="0" smtClean="0"/>
              <a:t>Importance of </a:t>
            </a:r>
            <a:r>
              <a:rPr lang="en-US" dirty="0" err="1" smtClean="0"/>
              <a:t>accomodation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4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Accommodation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344" y="2274015"/>
            <a:ext cx="6811281" cy="26888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Standard exercises for feedback:  information gap exercises</a:t>
            </a:r>
          </a:p>
          <a:p>
            <a:r>
              <a:rPr lang="en-US" sz="2800" dirty="0" smtClean="0"/>
              <a:t>Suggestions for the monolingual classroom:  Student recordings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3824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recordings for the monolingual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 on and pre-teach a small number of selected pronunciation points</a:t>
            </a:r>
          </a:p>
          <a:p>
            <a:r>
              <a:rPr lang="en-US" dirty="0" smtClean="0"/>
              <a:t>Practice these features in class with drills, minimal pair activities, etc.</a:t>
            </a:r>
          </a:p>
          <a:p>
            <a:r>
              <a:rPr lang="en-US" dirty="0" smtClean="0"/>
              <a:t>Students prepare at home and in small groups.  Small groups listen to members and offer feedback</a:t>
            </a:r>
          </a:p>
          <a:p>
            <a:r>
              <a:rPr lang="en-US" dirty="0" smtClean="0"/>
              <a:t>Students record as often as wished until are satisfied.</a:t>
            </a:r>
          </a:p>
          <a:p>
            <a:r>
              <a:rPr lang="en-US" dirty="0" smtClean="0"/>
              <a:t>Groups listen to recordings and critique.</a:t>
            </a:r>
          </a:p>
        </p:txBody>
      </p:sp>
    </p:spTree>
    <p:extLst>
      <p:ext uri="{BB962C8B-B14F-4D97-AF65-F5344CB8AC3E}">
        <p14:creationId xmlns:p14="http://schemas.microsoft.com/office/powerpoint/2010/main" val="60408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for Nuclear Stress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26799" y="2022198"/>
            <a:ext cx="6176303" cy="434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Pairwork</a:t>
            </a:r>
            <a:r>
              <a:rPr lang="en-US" sz="2800" dirty="0" smtClean="0"/>
              <a:t> exercises in perceiving and placing nuclear stress</a:t>
            </a:r>
          </a:p>
          <a:p>
            <a:r>
              <a:rPr lang="en-US" sz="2800" dirty="0" smtClean="0"/>
              <a:t>Practice in placing contrastive stress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820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79646"/>
            <a:ext cx="8042276" cy="4343400"/>
          </a:xfrm>
        </p:spPr>
        <p:txBody>
          <a:bodyPr/>
          <a:lstStyle/>
          <a:p>
            <a:r>
              <a:rPr lang="en-US" dirty="0" smtClean="0"/>
              <a:t>Jenkins, Jennifer.  2000.  </a:t>
            </a:r>
            <a:r>
              <a:rPr lang="en-US" i="1" dirty="0" smtClean="0"/>
              <a:t>The Phonology of English as a Lingua Franca</a:t>
            </a:r>
            <a:r>
              <a:rPr lang="en-US" dirty="0" smtClean="0"/>
              <a:t>.  Oxford:  Oxford University Press.</a:t>
            </a:r>
          </a:p>
          <a:p>
            <a:r>
              <a:rPr lang="en-US" dirty="0" smtClean="0"/>
              <a:t>Walker, Robin.  2010.  </a:t>
            </a:r>
            <a:r>
              <a:rPr lang="en-US" i="1" dirty="0" smtClean="0"/>
              <a:t>Teaching the Pronunciation of English as a Lingua Franca</a:t>
            </a:r>
            <a:r>
              <a:rPr lang="en-US" dirty="0" smtClean="0"/>
              <a:t>.  Oxfor</a:t>
            </a:r>
            <a:r>
              <a:rPr lang="en-US" dirty="0" smtClean="0"/>
              <a:t>d:  Oxford University Press.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2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" name="Content Placeholder 5" descr="Screen Shot Kachru's Circl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765" r="-47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201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Speakers from Expanding Circle countries are changing English and its pronunciation</a:t>
            </a:r>
          </a:p>
          <a:p>
            <a:r>
              <a:rPr lang="en-US" dirty="0" smtClean="0"/>
              <a:t>New Non-native speaker pronunciation developments do not correspond to standard</a:t>
            </a:r>
            <a:r>
              <a:rPr lang="en-US" dirty="0"/>
              <a:t> </a:t>
            </a:r>
            <a:r>
              <a:rPr lang="en-US" dirty="0" smtClean="0"/>
              <a:t>native speaker norms</a:t>
            </a:r>
          </a:p>
          <a:p>
            <a:r>
              <a:rPr lang="en-US" dirty="0" smtClean="0"/>
              <a:t>Gaining competence in order to communicate with native speakers can no longer be assumed to be the goal.</a:t>
            </a:r>
          </a:p>
        </p:txBody>
      </p:sp>
    </p:spTree>
    <p:extLst>
      <p:ext uri="{BB962C8B-B14F-4D97-AF65-F5344CB8AC3E}">
        <p14:creationId xmlns:p14="http://schemas.microsoft.com/office/powerpoint/2010/main" val="202259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68704" cy="116205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Creation of the Lingua Franca Core</a:t>
            </a:r>
            <a:endParaRPr lang="en-US" sz="2800" dirty="0"/>
          </a:p>
        </p:txBody>
      </p:sp>
      <p:pic>
        <p:nvPicPr>
          <p:cNvPr id="5" name="Content Placeholder 4" descr="Screen Shot 2013-07-03 at 9.05.01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r="20109"/>
          <a:stretch>
            <a:fillRect/>
          </a:stretch>
        </p:blipFill>
        <p:spPr>
          <a:xfrm>
            <a:off x="4725904" y="1104354"/>
            <a:ext cx="3171337" cy="36312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Jennifer </a:t>
            </a:r>
            <a:r>
              <a:rPr lang="en-US" sz="2400" dirty="0"/>
              <a:t>Jenkins, Chair of Global </a:t>
            </a:r>
            <a:r>
              <a:rPr lang="en-US" sz="2400" dirty="0" err="1"/>
              <a:t>Englishes</a:t>
            </a:r>
            <a:r>
              <a:rPr lang="en-US" sz="2400" dirty="0"/>
              <a:t> and Director of the Centre for Global </a:t>
            </a:r>
            <a:r>
              <a:rPr lang="en-US" sz="2400" dirty="0" err="1"/>
              <a:t>Englishes</a:t>
            </a:r>
            <a:r>
              <a:rPr lang="en-US" sz="2400" dirty="0"/>
              <a:t> at the University of Southampton, England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0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causes of communication breakdown in ELF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787525"/>
            <a:ext cx="3840163" cy="37211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Screen Shot Pie graph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66" r="-17966"/>
          <a:stretch>
            <a:fillRect/>
          </a:stretch>
        </p:blipFill>
        <p:spPr>
          <a:xfrm>
            <a:off x="1278325" y="1600201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392375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Processing </a:t>
            </a:r>
            <a:r>
              <a:rPr lang="en-US" dirty="0" smtClean="0"/>
              <a:t>Errors</a:t>
            </a:r>
            <a:endParaRPr lang="en-US" dirty="0"/>
          </a:p>
        </p:txBody>
      </p:sp>
      <p:pic>
        <p:nvPicPr>
          <p:cNvPr id="4" name="Content Placeholder 3" descr="Screen Shot Let Ca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1874" b="-21874"/>
          <a:stretch>
            <a:fillRect/>
          </a:stretch>
        </p:blipFill>
        <p:spPr>
          <a:xfrm>
            <a:off x="457200" y="115437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0846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Clay house 2013-07-03 at 9.29.0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2870" b="-22870"/>
          <a:stretch>
            <a:fillRect/>
          </a:stretch>
        </p:blipFill>
        <p:spPr>
          <a:xfrm>
            <a:off x="457200" y="274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67681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Pronunciation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24" y="2027814"/>
            <a:ext cx="8042276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Goal:  mutual intelligibility for NNS</a:t>
            </a:r>
          </a:p>
          <a:p>
            <a:r>
              <a:rPr lang="en-US" sz="2800" dirty="0" err="1" smtClean="0"/>
              <a:t>Accentedness</a:t>
            </a:r>
            <a:r>
              <a:rPr lang="en-US" sz="2800" dirty="0" smtClean="0"/>
              <a:t> ≠ intelligibility</a:t>
            </a:r>
          </a:p>
          <a:p>
            <a:r>
              <a:rPr lang="en-US" sz="2800" dirty="0" smtClean="0"/>
              <a:t>Preservation of identity</a:t>
            </a:r>
          </a:p>
          <a:p>
            <a:r>
              <a:rPr lang="en-US" sz="2800" dirty="0" err="1" smtClean="0"/>
              <a:t>Teachability</a:t>
            </a:r>
            <a:endParaRPr lang="en-US" sz="2800" dirty="0" smtClean="0"/>
          </a:p>
          <a:p>
            <a:r>
              <a:rPr lang="en-US" sz="2800" dirty="0" smtClean="0"/>
              <a:t>Bottom-up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9934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257</TotalTime>
  <Words>814</Words>
  <Application>Microsoft Macintosh PowerPoint</Application>
  <PresentationFormat>On-screen Show (4:3)</PresentationFormat>
  <Paragraphs>93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Breeze</vt:lpstr>
      <vt:lpstr>The Lingua Franca Core and American IEP Instructors YZ</vt:lpstr>
      <vt:lpstr>What is English as a Lingua Franca?  YZ  How does this development impact us?  YZ  What aspects are useful to us as IEP teachers in the USA? </vt:lpstr>
      <vt:lpstr>Background</vt:lpstr>
      <vt:lpstr>Implications</vt:lpstr>
      <vt:lpstr>The Creation of the Lingua Franca Core</vt:lpstr>
      <vt:lpstr>The causes of communication breakdown in ELF</vt:lpstr>
      <vt:lpstr>Acoustic Processing Errors</vt:lpstr>
      <vt:lpstr>PowerPoint Presentation</vt:lpstr>
      <vt:lpstr>Pronunciation Issues</vt:lpstr>
      <vt:lpstr>LFC Intelligibility:  Four Requirements</vt:lpstr>
      <vt:lpstr>Nuclear Stress Placement</vt:lpstr>
      <vt:lpstr>Non-core features:</vt:lpstr>
      <vt:lpstr>No impact:</vt:lpstr>
      <vt:lpstr>Negative Impact</vt:lpstr>
      <vt:lpstr>Robin Walker:  Teaching the Pronuncation of English as a Lingua Franca</vt:lpstr>
      <vt:lpstr>Walker’s list of advantages</vt:lpstr>
      <vt:lpstr>Implications for IEP Instructors</vt:lpstr>
      <vt:lpstr>Suggested Syllabus</vt:lpstr>
      <vt:lpstr>Syllabus--Accommodation</vt:lpstr>
      <vt:lpstr>Useful ideas:</vt:lpstr>
      <vt:lpstr>Accommodation</vt:lpstr>
      <vt:lpstr>Student recordings for the monolingual classroom</vt:lpstr>
      <vt:lpstr>Activities for Nuclear Stress</vt:lpstr>
      <vt:lpstr>Sources</vt:lpstr>
    </vt:vector>
  </TitlesOfParts>
  <Company>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Implications of English as a Lingua Franca for IEP Instructors</dc:title>
  <dc:creator>Ann J</dc:creator>
  <cp:lastModifiedBy>Ann J</cp:lastModifiedBy>
  <cp:revision>31</cp:revision>
  <cp:lastPrinted>2013-07-03T15:36:06Z</cp:lastPrinted>
  <dcterms:created xsi:type="dcterms:W3CDTF">2013-07-02T16:18:34Z</dcterms:created>
  <dcterms:modified xsi:type="dcterms:W3CDTF">2013-07-03T16:27:43Z</dcterms:modified>
</cp:coreProperties>
</file>